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72" r:id="rId14"/>
    <p:sldId id="268" r:id="rId15"/>
    <p:sldId id="269" r:id="rId16"/>
    <p:sldId id="270" r:id="rId17"/>
    <p:sldId id="271"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E24A0D-3E0E-4F76-9368-A98620A11CA8}" type="datetimeFigureOut">
              <a:rPr lang="ru-RU" smtClean="0"/>
              <a:t>17.12.2013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44D5E-FCDC-464D-86FE-E0054342AE2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E24A0D-3E0E-4F76-9368-A98620A11CA8}" type="datetimeFigureOut">
              <a:rPr lang="ru-RU" smtClean="0"/>
              <a:t>17.12.2013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44D5E-FCDC-464D-86FE-E0054342AE2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E24A0D-3E0E-4F76-9368-A98620A11CA8}" type="datetimeFigureOut">
              <a:rPr lang="ru-RU" smtClean="0"/>
              <a:t>17.12.2013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44D5E-FCDC-464D-86FE-E0054342AE2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E24A0D-3E0E-4F76-9368-A98620A11CA8}" type="datetimeFigureOut">
              <a:rPr lang="ru-RU" smtClean="0"/>
              <a:t>17.12.2013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44D5E-FCDC-464D-86FE-E0054342AE2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E24A0D-3E0E-4F76-9368-A98620A11CA8}" type="datetimeFigureOut">
              <a:rPr lang="ru-RU" smtClean="0"/>
              <a:t>17.12.2013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544D5E-FCDC-464D-86FE-E0054342AE2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9E24A0D-3E0E-4F76-9368-A98620A11CA8}" type="datetimeFigureOut">
              <a:rPr lang="ru-RU" smtClean="0"/>
              <a:t>17.12.2013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544D5E-FCDC-464D-86FE-E0054342AE2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9E24A0D-3E0E-4F76-9368-A98620A11CA8}" type="datetimeFigureOut">
              <a:rPr lang="ru-RU" smtClean="0"/>
              <a:t>17.12.2013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544D5E-FCDC-464D-86FE-E0054342AE2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9E24A0D-3E0E-4F76-9368-A98620A11CA8}" type="datetimeFigureOut">
              <a:rPr lang="ru-RU" smtClean="0"/>
              <a:t>17.12.2013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544D5E-FCDC-464D-86FE-E0054342AE2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E24A0D-3E0E-4F76-9368-A98620A11CA8}" type="datetimeFigureOut">
              <a:rPr lang="ru-RU" smtClean="0"/>
              <a:t>17.12.2013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544D5E-FCDC-464D-86FE-E0054342AE2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E24A0D-3E0E-4F76-9368-A98620A11CA8}" type="datetimeFigureOut">
              <a:rPr lang="ru-RU" smtClean="0"/>
              <a:t>17.12.2013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544D5E-FCDC-464D-86FE-E0054342AE2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E24A0D-3E0E-4F76-9368-A98620A11CA8}" type="datetimeFigureOut">
              <a:rPr lang="ru-RU" smtClean="0"/>
              <a:t>17.12.2013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544D5E-FCDC-464D-86FE-E0054342AE2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4A0D-3E0E-4F76-9368-A98620A11CA8}" type="datetimeFigureOut">
              <a:rPr lang="ru-RU" smtClean="0"/>
              <a:t>17.12.2013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44D5E-FCDC-464D-86FE-E0054342AE2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a:xfrm>
            <a:off x="642910" y="2500306"/>
            <a:ext cx="8229600" cy="1143000"/>
          </a:xfrm>
        </p:spPr>
        <p:txBody>
          <a:bodyPr>
            <a:normAutofit fontScale="90000"/>
          </a:bodyPr>
          <a:lstStyle/>
          <a:p>
            <a:r>
              <a:rPr lang="ru-RU" b="1" dirty="0" smtClean="0">
                <a:solidFill>
                  <a:schemeClr val="accent6">
                    <a:lumMod val="50000"/>
                  </a:schemeClr>
                </a:solidFill>
                <a:latin typeface="Bookman Old Style" pitchFamily="18" charset="0"/>
              </a:rPr>
              <a:t>Разрушительная сила ветра</a:t>
            </a:r>
            <a:endParaRPr lang="ru-RU" b="1" dirty="0">
              <a:solidFill>
                <a:schemeClr val="accent6">
                  <a:lumMod val="50000"/>
                </a:schemeClr>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Прямоугольник 1"/>
          <p:cNvSpPr/>
          <p:nvPr/>
        </p:nvSpPr>
        <p:spPr>
          <a:xfrm>
            <a:off x="1142976" y="785794"/>
            <a:ext cx="7286676" cy="4832092"/>
          </a:xfrm>
          <a:prstGeom prst="rect">
            <a:avLst/>
          </a:prstGeom>
        </p:spPr>
        <p:txBody>
          <a:bodyPr wrap="square">
            <a:spAutoFit/>
          </a:bodyPr>
          <a:lstStyle/>
          <a:p>
            <a:pPr algn="ctr"/>
            <a:r>
              <a:rPr lang="ru-RU" sz="4400" dirty="0">
                <a:solidFill>
                  <a:srgbClr val="7030A0"/>
                </a:solidFill>
                <a:latin typeface="Bookman Old Style" pitchFamily="18" charset="0"/>
              </a:rPr>
              <a:t>На Дальнем Востоке и в Юго-Восточной Азии тропические циклоны называются тайфунами, а в Северной и Южной Америке ураганами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p:txBody>
          <a:bodyPr>
            <a:normAutofit fontScale="90000"/>
          </a:bodyPr>
          <a:lstStyle/>
          <a:p>
            <a:r>
              <a:rPr lang="ru-RU" b="1" dirty="0">
                <a:solidFill>
                  <a:srgbClr val="C00000"/>
                </a:solidFill>
                <a:latin typeface="Bookman Old Style" pitchFamily="18" charset="0"/>
              </a:rPr>
              <a:t>Структура тропического циклона</a:t>
            </a:r>
          </a:p>
        </p:txBody>
      </p:sp>
      <p:pic>
        <p:nvPicPr>
          <p:cNvPr id="21506" name="Picture 2" descr="File:Hurr cross ru.jpg"/>
          <p:cNvPicPr>
            <a:picLocks noChangeAspect="1" noChangeArrowheads="1"/>
          </p:cNvPicPr>
          <p:nvPr/>
        </p:nvPicPr>
        <p:blipFill>
          <a:blip r:embed="rId3" cstate="print"/>
          <a:srcRect/>
          <a:stretch>
            <a:fillRect/>
          </a:stretch>
        </p:blipFill>
        <p:spPr bwMode="auto">
          <a:xfrm>
            <a:off x="500034" y="1928802"/>
            <a:ext cx="7720115" cy="4214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 to="" calcmode="lin" valueType="num">
                                      <p:cBhvr>
                                        <p:cTn id="12" dur="1" fill="hold"/>
                                        <p:tgtEl>
                                          <p:spTgt spid="215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3" name="Содержимое 2"/>
          <p:cNvSpPr>
            <a:spLocks noGrp="1"/>
          </p:cNvSpPr>
          <p:nvPr>
            <p:ph idx="1"/>
          </p:nvPr>
        </p:nvSpPr>
        <p:spPr>
          <a:xfrm>
            <a:off x="457200" y="357166"/>
            <a:ext cx="8229600" cy="5768997"/>
          </a:xfrm>
        </p:spPr>
        <p:txBody>
          <a:bodyPr/>
          <a:lstStyle/>
          <a:p>
            <a:pPr algn="ctr">
              <a:buNone/>
            </a:pPr>
            <a:r>
              <a:rPr lang="ru-RU" b="1" dirty="0" smtClean="0">
                <a:solidFill>
                  <a:srgbClr val="C00000"/>
                </a:solidFill>
                <a:latin typeface="Book Antiqua" pitchFamily="18" charset="0"/>
              </a:rPr>
              <a:t>Глаз</a:t>
            </a:r>
            <a:r>
              <a:rPr lang="ru-RU" dirty="0" smtClean="0">
                <a:latin typeface="Book Antiqua" pitchFamily="18" charset="0"/>
              </a:rPr>
              <a:t> </a:t>
            </a:r>
            <a:r>
              <a:rPr lang="ru-RU" dirty="0" smtClean="0">
                <a:solidFill>
                  <a:srgbClr val="7030A0"/>
                </a:solidFill>
                <a:latin typeface="Book Antiqua" pitchFamily="18" charset="0"/>
              </a:rPr>
              <a:t>- центральная </a:t>
            </a:r>
            <a:r>
              <a:rPr lang="ru-RU" dirty="0">
                <a:solidFill>
                  <a:srgbClr val="7030A0"/>
                </a:solidFill>
                <a:latin typeface="Book Antiqua" pitchFamily="18" charset="0"/>
              </a:rPr>
              <a:t>часть циклона, в которой воздух опускается </a:t>
            </a:r>
            <a:r>
              <a:rPr lang="ru-RU" dirty="0" smtClean="0">
                <a:solidFill>
                  <a:srgbClr val="7030A0"/>
                </a:solidFill>
                <a:latin typeface="Book Antiqua" pitchFamily="18" charset="0"/>
              </a:rPr>
              <a:t>вниз.</a:t>
            </a:r>
          </a:p>
          <a:p>
            <a:pPr algn="ctr">
              <a:buNone/>
            </a:pPr>
            <a:r>
              <a:rPr lang="ru-RU" b="1" dirty="0" smtClean="0">
                <a:solidFill>
                  <a:srgbClr val="C00000"/>
                </a:solidFill>
                <a:latin typeface="Book Antiqua" pitchFamily="18" charset="0"/>
              </a:rPr>
              <a:t>Стена глаза </a:t>
            </a:r>
            <a:r>
              <a:rPr lang="ru-RU" dirty="0" smtClean="0">
                <a:solidFill>
                  <a:srgbClr val="7030A0"/>
                </a:solidFill>
                <a:latin typeface="Book Antiqua" pitchFamily="18" charset="0"/>
              </a:rPr>
              <a:t>– кольцо кучево-дождевых облаков, закрученное вокруг глаза, Самые тяжелые осадки и самые сильные ветры обнаруживаются именно здесь.</a:t>
            </a:r>
          </a:p>
          <a:p>
            <a:pPr algn="ctr">
              <a:buNone/>
            </a:pPr>
            <a:r>
              <a:rPr lang="ru-RU" b="1" dirty="0" smtClean="0">
                <a:solidFill>
                  <a:srgbClr val="C00000"/>
                </a:solidFill>
                <a:latin typeface="Book Antiqua" pitchFamily="18" charset="0"/>
              </a:rPr>
              <a:t>Спиральные полосы выпадения осадков </a:t>
            </a:r>
            <a:r>
              <a:rPr lang="ru-RU" dirty="0" smtClean="0">
                <a:solidFill>
                  <a:srgbClr val="7030A0"/>
                </a:solidFill>
                <a:latin typeface="Book Antiqua" pitchFamily="18" charset="0"/>
              </a:rPr>
              <a:t>– полосы самых мощных конвективных ливней, направленных к центру циклона.</a:t>
            </a: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p:txBody>
          <a:bodyPr>
            <a:noAutofit/>
          </a:bodyPr>
          <a:lstStyle/>
          <a:p>
            <a:r>
              <a:rPr lang="ru-RU" sz="3600" dirty="0">
                <a:solidFill>
                  <a:srgbClr val="C00000"/>
                </a:solidFill>
                <a:latin typeface="Book Antiqua" pitchFamily="18" charset="0"/>
              </a:rPr>
              <a:t>Карта пути всех тропических циклонов за период 1985—2005 годов</a:t>
            </a:r>
          </a:p>
        </p:txBody>
      </p:sp>
      <p:pic>
        <p:nvPicPr>
          <p:cNvPr id="29698" name="Picture 2" descr="File:Global tropical cyclone tracks-edit2.jpg"/>
          <p:cNvPicPr>
            <a:picLocks noChangeAspect="1" noChangeArrowheads="1"/>
          </p:cNvPicPr>
          <p:nvPr/>
        </p:nvPicPr>
        <p:blipFill>
          <a:blip r:embed="rId3" cstate="print"/>
          <a:srcRect/>
          <a:stretch>
            <a:fillRect/>
          </a:stretch>
        </p:blipFill>
        <p:spPr bwMode="auto">
          <a:xfrm>
            <a:off x="714348" y="1500174"/>
            <a:ext cx="7620000" cy="50720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 to="" calcmode="lin" valueType="num">
                                      <p:cBhvr>
                                        <p:cTn id="12" dur="1" fill="hold"/>
                                        <p:tgtEl>
                                          <p:spTgt spid="296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pic>
        <p:nvPicPr>
          <p:cNvPr id="25602" name="Picture 2" descr="File:Hurricane Isabel from ISS.jpg"/>
          <p:cNvPicPr>
            <a:picLocks noChangeAspect="1" noChangeArrowheads="1"/>
          </p:cNvPicPr>
          <p:nvPr/>
        </p:nvPicPr>
        <p:blipFill>
          <a:blip r:embed="rId3" cstate="print"/>
          <a:srcRect/>
          <a:stretch>
            <a:fillRect/>
          </a:stretch>
        </p:blipFill>
        <p:spPr bwMode="auto">
          <a:xfrm>
            <a:off x="357158" y="1071546"/>
            <a:ext cx="8410814" cy="5572164"/>
          </a:xfrm>
          <a:prstGeom prst="rect">
            <a:avLst/>
          </a:prstGeom>
          <a:noFill/>
        </p:spPr>
      </p:pic>
      <p:sp>
        <p:nvSpPr>
          <p:cNvPr id="4" name="Прямоугольник 3"/>
          <p:cNvSpPr/>
          <p:nvPr/>
        </p:nvSpPr>
        <p:spPr>
          <a:xfrm>
            <a:off x="857224" y="214290"/>
            <a:ext cx="7358114" cy="646331"/>
          </a:xfrm>
          <a:prstGeom prst="rect">
            <a:avLst/>
          </a:prstGeom>
        </p:spPr>
        <p:txBody>
          <a:bodyPr wrap="square">
            <a:spAutoFit/>
          </a:bodyPr>
          <a:lstStyle/>
          <a:p>
            <a:pPr algn="ctr"/>
            <a:r>
              <a:rPr lang="ru-RU" sz="3600" b="1" dirty="0">
                <a:solidFill>
                  <a:srgbClr val="C00000"/>
                </a:solidFill>
                <a:latin typeface="Bookman Old Style" pitchFamily="18" charset="0"/>
              </a:rPr>
              <a:t>Ураган </a:t>
            </a:r>
            <a:r>
              <a:rPr lang="ru-RU" sz="3600" b="1" dirty="0" err="1">
                <a:solidFill>
                  <a:srgbClr val="C00000"/>
                </a:solidFill>
                <a:latin typeface="Bookman Old Style" pitchFamily="18" charset="0"/>
              </a:rPr>
              <a:t>Изабель</a:t>
            </a:r>
            <a:r>
              <a:rPr lang="ru-RU" sz="3600" b="1" dirty="0">
                <a:solidFill>
                  <a:srgbClr val="C00000"/>
                </a:solidFill>
                <a:latin typeface="Bookman Old Style" pitchFamily="18" charset="0"/>
              </a:rPr>
              <a:t> 2003 </a:t>
            </a:r>
            <a:r>
              <a:rPr lang="ru-RU" sz="3600" b="1" dirty="0" smtClean="0">
                <a:solidFill>
                  <a:srgbClr val="C00000"/>
                </a:solidFill>
                <a:latin typeface="Bookman Old Style" pitchFamily="18" charset="0"/>
              </a:rPr>
              <a:t>года</a:t>
            </a:r>
            <a:endParaRPr lang="ru-RU" sz="3600" b="1" dirty="0">
              <a:solidFill>
                <a:srgbClr val="C00000"/>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 to="" calcmode="lin" valueType="num">
                                      <p:cBhvr>
                                        <p:cTn id="12" dur="1" fill="hold"/>
                                        <p:tgtEl>
                                          <p:spTgt spid="256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a:xfrm>
            <a:off x="457200" y="274638"/>
            <a:ext cx="8229600" cy="582594"/>
          </a:xfrm>
        </p:spPr>
        <p:txBody>
          <a:bodyPr>
            <a:normAutofit fontScale="90000"/>
          </a:bodyPr>
          <a:lstStyle/>
          <a:p>
            <a:r>
              <a:rPr lang="ru-RU" b="1" dirty="0" smtClean="0">
                <a:solidFill>
                  <a:srgbClr val="C00000"/>
                </a:solidFill>
                <a:latin typeface="Bookman Old Style" pitchFamily="18" charset="0"/>
              </a:rPr>
              <a:t>Тайфун Одесса</a:t>
            </a:r>
            <a:endParaRPr lang="ru-RU" b="1" dirty="0">
              <a:solidFill>
                <a:srgbClr val="C00000"/>
              </a:solidFill>
              <a:latin typeface="Bookman Old Style" pitchFamily="18" charset="0"/>
            </a:endParaRPr>
          </a:p>
        </p:txBody>
      </p:sp>
      <p:pic>
        <p:nvPicPr>
          <p:cNvPr id="27650" name="Picture 2"/>
          <p:cNvPicPr>
            <a:picLocks noChangeAspect="1" noChangeArrowheads="1"/>
          </p:cNvPicPr>
          <p:nvPr/>
        </p:nvPicPr>
        <p:blipFill>
          <a:blip r:embed="rId3" cstate="print"/>
          <a:srcRect/>
          <a:stretch>
            <a:fillRect/>
          </a:stretch>
        </p:blipFill>
        <p:spPr bwMode="auto">
          <a:xfrm>
            <a:off x="1714480" y="928670"/>
            <a:ext cx="57150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27650"/>
                                        </p:tgtEl>
                                        <p:attrNameLst>
                                          <p:attrName>style.visibility</p:attrName>
                                        </p:attrNameLst>
                                      </p:cBhvr>
                                      <p:to>
                                        <p:strVal val="visible"/>
                                      </p:to>
                                    </p:set>
                                    <p:anim to="" calcmode="lin" valueType="num">
                                      <p:cBhvr>
                                        <p:cTn id="13" dur="1" fill="hold"/>
                                        <p:tgtEl>
                                          <p:spTgt spid="276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a:xfrm>
            <a:off x="1285852" y="285728"/>
            <a:ext cx="7043758" cy="654032"/>
          </a:xfrm>
        </p:spPr>
        <p:txBody>
          <a:bodyPr>
            <a:normAutofit fontScale="90000"/>
          </a:bodyPr>
          <a:lstStyle/>
          <a:p>
            <a:r>
              <a:rPr lang="ru-RU" b="1" dirty="0" smtClean="0">
                <a:solidFill>
                  <a:srgbClr val="C00000"/>
                </a:solidFill>
                <a:latin typeface="Bookman Old Style" pitchFamily="18" charset="0"/>
              </a:rPr>
              <a:t>Ураган Иван</a:t>
            </a:r>
            <a:endParaRPr lang="ru-RU" b="1" dirty="0">
              <a:solidFill>
                <a:srgbClr val="C00000"/>
              </a:solidFill>
              <a:latin typeface="Bookman Old Style" pitchFamily="18" charset="0"/>
            </a:endParaRPr>
          </a:p>
        </p:txBody>
      </p:sp>
      <p:pic>
        <p:nvPicPr>
          <p:cNvPr id="28674" name="Picture 2"/>
          <p:cNvPicPr>
            <a:picLocks noChangeAspect="1" noChangeArrowheads="1"/>
          </p:cNvPicPr>
          <p:nvPr/>
        </p:nvPicPr>
        <p:blipFill>
          <a:blip r:embed="rId3" cstate="print"/>
          <a:srcRect/>
          <a:stretch>
            <a:fillRect/>
          </a:stretch>
        </p:blipFill>
        <p:spPr bwMode="auto">
          <a:xfrm>
            <a:off x="1142976" y="1071546"/>
            <a:ext cx="7048528" cy="52863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28674"/>
                                        </p:tgtEl>
                                        <p:attrNameLst>
                                          <p:attrName>style.visibility</p:attrName>
                                        </p:attrNameLst>
                                      </p:cBhvr>
                                      <p:to>
                                        <p:strVal val="visible"/>
                                      </p:to>
                                    </p:set>
                                    <p:anim to="" calcmode="lin" valueType="num">
                                      <p:cBhvr>
                                        <p:cTn id="13" dur="1" fill="hold"/>
                                        <p:tgtEl>
                                          <p:spTgt spid="286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a:xfrm>
            <a:off x="2357422" y="428604"/>
            <a:ext cx="4900618" cy="796908"/>
          </a:xfrm>
        </p:spPr>
        <p:txBody>
          <a:bodyPr/>
          <a:lstStyle/>
          <a:p>
            <a:r>
              <a:rPr lang="ru-RU" b="1" dirty="0" smtClean="0">
                <a:solidFill>
                  <a:srgbClr val="C00000"/>
                </a:solidFill>
                <a:latin typeface="Bookman Old Style" pitchFamily="18" charset="0"/>
              </a:rPr>
              <a:t>Смерч - </a:t>
            </a:r>
            <a:endParaRPr lang="ru-RU" b="1" dirty="0">
              <a:solidFill>
                <a:srgbClr val="C00000"/>
              </a:solidFill>
              <a:latin typeface="Bookman Old Style" pitchFamily="18" charset="0"/>
            </a:endParaRPr>
          </a:p>
        </p:txBody>
      </p:sp>
      <p:sp>
        <p:nvSpPr>
          <p:cNvPr id="3" name="Прямоугольник 2"/>
          <p:cNvSpPr/>
          <p:nvPr/>
        </p:nvSpPr>
        <p:spPr>
          <a:xfrm>
            <a:off x="357158" y="1285860"/>
            <a:ext cx="8215370" cy="5262979"/>
          </a:xfrm>
          <a:prstGeom prst="rect">
            <a:avLst/>
          </a:prstGeom>
        </p:spPr>
        <p:txBody>
          <a:bodyPr wrap="square">
            <a:spAutoFit/>
          </a:bodyPr>
          <a:lstStyle/>
          <a:p>
            <a:pPr algn="ctr"/>
            <a:r>
              <a:rPr lang="ru-RU" dirty="0">
                <a:solidFill>
                  <a:srgbClr val="7030A0"/>
                </a:solidFill>
              </a:rPr>
              <a:t> </a:t>
            </a:r>
            <a:r>
              <a:rPr lang="ru-RU" sz="2400" dirty="0" smtClean="0">
                <a:solidFill>
                  <a:srgbClr val="7030A0"/>
                </a:solidFill>
                <a:latin typeface="Bookman Old Style" pitchFamily="18" charset="0"/>
              </a:rPr>
              <a:t>-</a:t>
            </a:r>
            <a:r>
              <a:rPr lang="ru-RU" sz="2400" dirty="0">
                <a:solidFill>
                  <a:srgbClr val="7030A0"/>
                </a:solidFill>
                <a:latin typeface="Bookman Old Style" pitchFamily="18" charset="0"/>
              </a:rPr>
              <a:t> атмосферный вихрь, возникающий в кучево-дождевом (</a:t>
            </a:r>
            <a:r>
              <a:rPr lang="ru-RU" sz="2400" dirty="0" smtClean="0">
                <a:solidFill>
                  <a:srgbClr val="7030A0"/>
                </a:solidFill>
                <a:latin typeface="Bookman Old Style" pitchFamily="18" charset="0"/>
              </a:rPr>
              <a:t>грозовом) </a:t>
            </a:r>
            <a:r>
              <a:rPr lang="ru-RU" sz="2400" dirty="0">
                <a:solidFill>
                  <a:srgbClr val="7030A0"/>
                </a:solidFill>
                <a:latin typeface="Bookman Old Style" pitchFamily="18" charset="0"/>
              </a:rPr>
              <a:t>облаке и распространяющийся вниз, часто до самой поверхности земли, в виде облачного рукава или хобота диаметром в десятки и сотни </a:t>
            </a:r>
            <a:r>
              <a:rPr lang="ru-RU" sz="2400" dirty="0" smtClean="0">
                <a:solidFill>
                  <a:srgbClr val="7030A0"/>
                </a:solidFill>
                <a:latin typeface="Bookman Old Style" pitchFamily="18" charset="0"/>
              </a:rPr>
              <a:t>метров. </a:t>
            </a:r>
            <a:r>
              <a:rPr lang="ru-RU" sz="2400" dirty="0">
                <a:solidFill>
                  <a:srgbClr val="7030A0"/>
                </a:solidFill>
                <a:latin typeface="Bookman Old Style" pitchFamily="18" charset="0"/>
              </a:rPr>
              <a:t>Развитие смерча из облака отличает его от некоторых внешне подобных и также отличных по природе явлений, например </a:t>
            </a:r>
            <a:r>
              <a:rPr lang="ru-RU" sz="2400" dirty="0" err="1">
                <a:solidFill>
                  <a:srgbClr val="7030A0"/>
                </a:solidFill>
                <a:latin typeface="Bookman Old Style" pitchFamily="18" charset="0"/>
              </a:rPr>
              <a:t>смерче-вихрей</a:t>
            </a:r>
            <a:r>
              <a:rPr lang="ru-RU" sz="2400" dirty="0">
                <a:solidFill>
                  <a:srgbClr val="7030A0"/>
                </a:solidFill>
                <a:latin typeface="Bookman Old Style" pitchFamily="18" charset="0"/>
              </a:rPr>
              <a:t> и </a:t>
            </a:r>
            <a:r>
              <a:rPr lang="ru-RU" sz="2400" dirty="0" smtClean="0">
                <a:solidFill>
                  <a:srgbClr val="7030A0"/>
                </a:solidFill>
                <a:latin typeface="Bookman Old Style" pitchFamily="18" charset="0"/>
              </a:rPr>
              <a:t>пыльных </a:t>
            </a:r>
            <a:r>
              <a:rPr lang="ru-RU" sz="2400" dirty="0">
                <a:solidFill>
                  <a:srgbClr val="7030A0"/>
                </a:solidFill>
                <a:latin typeface="Bookman Old Style" pitchFamily="18" charset="0"/>
              </a:rPr>
              <a:t>(песчаных) вихрей. Обычно поперечный диаметр воронки смерча в нижнем сечении составляет </a:t>
            </a:r>
            <a:r>
              <a:rPr lang="ru-RU" sz="2400" dirty="0" smtClean="0">
                <a:solidFill>
                  <a:srgbClr val="7030A0"/>
                </a:solidFill>
                <a:latin typeface="Bookman Old Style" pitchFamily="18" charset="0"/>
              </a:rPr>
              <a:t>300-400 м, </a:t>
            </a:r>
            <a:r>
              <a:rPr lang="ru-RU" sz="2400" dirty="0">
                <a:solidFill>
                  <a:srgbClr val="7030A0"/>
                </a:solidFill>
                <a:latin typeface="Bookman Old Style" pitchFamily="18" charset="0"/>
              </a:rPr>
              <a:t>хотя, если смерч касается поверхности воды, эта величина может составлять всего </a:t>
            </a:r>
            <a:r>
              <a:rPr lang="ru-RU" sz="2400" dirty="0" smtClean="0">
                <a:solidFill>
                  <a:srgbClr val="7030A0"/>
                </a:solidFill>
                <a:latin typeface="Bookman Old Style" pitchFamily="18" charset="0"/>
              </a:rPr>
              <a:t>20-30</a:t>
            </a:r>
            <a:r>
              <a:rPr lang="ru-RU" sz="2400" dirty="0">
                <a:solidFill>
                  <a:srgbClr val="7030A0"/>
                </a:solidFill>
                <a:latin typeface="Bookman Old Style" pitchFamily="18" charset="0"/>
              </a:rPr>
              <a:t> м, а при прохождении воронки над сушей может достигать </a:t>
            </a:r>
            <a:r>
              <a:rPr lang="ru-RU" sz="2400" dirty="0" smtClean="0">
                <a:solidFill>
                  <a:srgbClr val="7030A0"/>
                </a:solidFill>
                <a:latin typeface="Bookman Old Style" pitchFamily="18" charset="0"/>
              </a:rPr>
              <a:t>1,5-3</a:t>
            </a:r>
            <a:r>
              <a:rPr lang="ru-RU" sz="2400" dirty="0">
                <a:solidFill>
                  <a:srgbClr val="7030A0"/>
                </a:solidFill>
                <a:latin typeface="Bookman Old Style" pitchFamily="18" charset="0"/>
              </a:rPr>
              <a:t> км.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a:xfrm>
            <a:off x="500034" y="428604"/>
            <a:ext cx="8229600" cy="582594"/>
          </a:xfrm>
        </p:spPr>
        <p:txBody>
          <a:bodyPr>
            <a:normAutofit fontScale="90000"/>
          </a:bodyPr>
          <a:lstStyle/>
          <a:p>
            <a:r>
              <a:rPr lang="ru-RU" b="1" dirty="0">
                <a:solidFill>
                  <a:srgbClr val="C00000"/>
                </a:solidFill>
                <a:latin typeface="Bookman Old Style" pitchFamily="18" charset="0"/>
              </a:rPr>
              <a:t>Классификация смерчей</a:t>
            </a:r>
            <a:br>
              <a:rPr lang="ru-RU" b="1" dirty="0">
                <a:solidFill>
                  <a:srgbClr val="C00000"/>
                </a:solidFill>
                <a:latin typeface="Bookman Old Style" pitchFamily="18" charset="0"/>
              </a:rPr>
            </a:br>
            <a:endParaRPr lang="ru-RU" b="1" dirty="0">
              <a:solidFill>
                <a:srgbClr val="C00000"/>
              </a:solidFill>
              <a:latin typeface="Bookman Old Style" pitchFamily="18" charset="0"/>
            </a:endParaRPr>
          </a:p>
        </p:txBody>
      </p:sp>
      <p:sp>
        <p:nvSpPr>
          <p:cNvPr id="6" name="Прямоугольник 5"/>
          <p:cNvSpPr/>
          <p:nvPr/>
        </p:nvSpPr>
        <p:spPr>
          <a:xfrm>
            <a:off x="357158" y="928670"/>
            <a:ext cx="8143932" cy="2154436"/>
          </a:xfrm>
          <a:prstGeom prst="rect">
            <a:avLst/>
          </a:prstGeom>
        </p:spPr>
        <p:txBody>
          <a:bodyPr wrap="square">
            <a:spAutoFit/>
          </a:bodyPr>
          <a:lstStyle/>
          <a:p>
            <a:pPr algn="just"/>
            <a:r>
              <a:rPr lang="ru-RU" sz="2400" b="1" dirty="0" err="1" smtClean="0">
                <a:solidFill>
                  <a:srgbClr val="C00000"/>
                </a:solidFill>
                <a:latin typeface="Bookman Old Style" pitchFamily="18" charset="0"/>
              </a:rPr>
              <a:t>Бичеподобные</a:t>
            </a:r>
            <a:r>
              <a:rPr lang="ru-RU" sz="2400" dirty="0">
                <a:latin typeface="Bookman Old Style" pitchFamily="18" charset="0"/>
              </a:rPr>
              <a:t> </a:t>
            </a:r>
            <a:r>
              <a:rPr lang="ru-RU" sz="2400" b="1" dirty="0" smtClean="0">
                <a:solidFill>
                  <a:srgbClr val="7030A0"/>
                </a:solidFill>
                <a:latin typeface="Bookman Old Style" pitchFamily="18" charset="0"/>
              </a:rPr>
              <a:t>- </a:t>
            </a:r>
            <a:r>
              <a:rPr lang="ru-RU" sz="2200" dirty="0">
                <a:solidFill>
                  <a:srgbClr val="7030A0"/>
                </a:solidFill>
                <a:latin typeface="Bookman Old Style" pitchFamily="18" charset="0"/>
              </a:rPr>
              <a:t>э</a:t>
            </a:r>
            <a:r>
              <a:rPr lang="ru-RU" sz="2200" dirty="0" smtClean="0">
                <a:solidFill>
                  <a:srgbClr val="7030A0"/>
                </a:solidFill>
                <a:latin typeface="Bookman Old Style" pitchFamily="18" charset="0"/>
              </a:rPr>
              <a:t>то </a:t>
            </a:r>
            <a:r>
              <a:rPr lang="ru-RU" sz="2200" dirty="0">
                <a:solidFill>
                  <a:srgbClr val="7030A0"/>
                </a:solidFill>
                <a:latin typeface="Bookman Old Style" pitchFamily="18" charset="0"/>
              </a:rPr>
              <a:t>наиболее распространённый вид смерчей. Воронка выглядит гладкой, тонкой, может быть весьма извилистой. Длина воронки значительно превосходит её радиус. Слабые смерчи и опускающиеся на воду смерчевые воронки, как правило, являются </a:t>
            </a:r>
            <a:r>
              <a:rPr lang="ru-RU" sz="2200" dirty="0" err="1">
                <a:solidFill>
                  <a:srgbClr val="7030A0"/>
                </a:solidFill>
                <a:latin typeface="Bookman Old Style" pitchFamily="18" charset="0"/>
              </a:rPr>
              <a:t>бичеподобными</a:t>
            </a:r>
            <a:r>
              <a:rPr lang="ru-RU" sz="2200" dirty="0">
                <a:solidFill>
                  <a:srgbClr val="7030A0"/>
                </a:solidFill>
                <a:latin typeface="Bookman Old Style" pitchFamily="18" charset="0"/>
              </a:rPr>
              <a:t> смерчами.</a:t>
            </a:r>
          </a:p>
        </p:txBody>
      </p:sp>
      <p:pic>
        <p:nvPicPr>
          <p:cNvPr id="31746" name="Picture 2" descr="File:F5 tornado Elie Manitoba 2007.jpg"/>
          <p:cNvPicPr>
            <a:picLocks noChangeAspect="1" noChangeArrowheads="1"/>
          </p:cNvPicPr>
          <p:nvPr/>
        </p:nvPicPr>
        <p:blipFill>
          <a:blip r:embed="rId3" cstate="print"/>
          <a:srcRect/>
          <a:stretch>
            <a:fillRect/>
          </a:stretch>
        </p:blipFill>
        <p:spPr bwMode="auto">
          <a:xfrm>
            <a:off x="1785918" y="3000348"/>
            <a:ext cx="5143536" cy="3857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2.5"/>
                                          </p:val>
                                        </p:tav>
                                        <p:tav tm="100000">
                                          <p:val>
                                            <p:strVal val="#ppt_w"/>
                                          </p:val>
                                        </p:tav>
                                      </p:tavLst>
                                    </p:anim>
                                    <p:anim calcmode="lin" valueType="num">
                                      <p:cBhvr>
                                        <p:cTn id="13" dur="500" fill="hold"/>
                                        <p:tgtEl>
                                          <p:spTgt spid="6"/>
                                        </p:tgtEl>
                                        <p:attrNameLst>
                                          <p:attrName>ppt_h</p:attrName>
                                        </p:attrNameLst>
                                      </p:cBhvr>
                                      <p:tavLst>
                                        <p:tav tm="0">
                                          <p:val>
                                            <p:strVal val="#ppt_h*0.01"/>
                                          </p:val>
                                        </p:tav>
                                        <p:tav tm="100000">
                                          <p:val>
                                            <p:strVal val="#ppt_h"/>
                                          </p:val>
                                        </p:tav>
                                      </p:tavLst>
                                    </p:anim>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h+1"/>
                                          </p:val>
                                        </p:tav>
                                        <p:tav tm="100000">
                                          <p:val>
                                            <p:strVal val="#ppt_y"/>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1746"/>
                                        </p:tgtEl>
                                        <p:attrNameLst>
                                          <p:attrName>style.visibility</p:attrName>
                                        </p:attrNameLst>
                                      </p:cBhvr>
                                      <p:to>
                                        <p:strVal val="visible"/>
                                      </p:to>
                                    </p:set>
                                    <p:anim to="" calcmode="lin" valueType="num">
                                      <p:cBhvr>
                                        <p:cTn id="21" dur="1" fill="hold"/>
                                        <p:tgtEl>
                                          <p:spTgt spid="317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3" name="Прямоугольник 2"/>
          <p:cNvSpPr/>
          <p:nvPr/>
        </p:nvSpPr>
        <p:spPr>
          <a:xfrm>
            <a:off x="428596" y="214290"/>
            <a:ext cx="8286808" cy="1754326"/>
          </a:xfrm>
          <a:prstGeom prst="rect">
            <a:avLst/>
          </a:prstGeom>
        </p:spPr>
        <p:txBody>
          <a:bodyPr wrap="square">
            <a:spAutoFit/>
          </a:bodyPr>
          <a:lstStyle/>
          <a:p>
            <a:pPr algn="just"/>
            <a:r>
              <a:rPr lang="ru-RU" b="1" dirty="0" smtClean="0">
                <a:solidFill>
                  <a:srgbClr val="C00000"/>
                </a:solidFill>
                <a:latin typeface="Bookman Old Style" pitchFamily="18" charset="0"/>
              </a:rPr>
              <a:t>Расплывчатые</a:t>
            </a:r>
            <a:r>
              <a:rPr lang="ru-RU" b="1" dirty="0" smtClean="0">
                <a:solidFill>
                  <a:srgbClr val="7030A0"/>
                </a:solidFill>
                <a:latin typeface="Bookman Old Style" pitchFamily="18" charset="0"/>
              </a:rPr>
              <a:t> - </a:t>
            </a:r>
            <a:r>
              <a:rPr lang="ru-RU" dirty="0" smtClean="0">
                <a:solidFill>
                  <a:srgbClr val="7030A0"/>
                </a:solidFill>
                <a:latin typeface="Bookman Old Style" pitchFamily="18" charset="0"/>
              </a:rPr>
              <a:t>Выглядят </a:t>
            </a:r>
            <a:r>
              <a:rPr lang="ru-RU" dirty="0">
                <a:solidFill>
                  <a:srgbClr val="7030A0"/>
                </a:solidFill>
                <a:latin typeface="Bookman Old Style" pitchFamily="18" charset="0"/>
              </a:rPr>
              <a:t>как лохматые, вращающиеся, достигающие земли облака. Иногда диаметр такого смерча даже превосходит его высоту. Все воронки большого диаметра (более 0,5 км) являются расплывчатыми. Обычно это очень мощные вихри, часто составные. Наносят огромный ущерб ввиду больших размеров и очень высокой скорости ветра.</a:t>
            </a:r>
          </a:p>
        </p:txBody>
      </p:sp>
      <p:pic>
        <p:nvPicPr>
          <p:cNvPr id="32770" name="Picture 2" descr="http://vse-o-tornado.net/wp-content/uploads/2012/12/0ec3113bc288t.jpg"/>
          <p:cNvPicPr>
            <a:picLocks noChangeAspect="1" noChangeArrowheads="1"/>
          </p:cNvPicPr>
          <p:nvPr/>
        </p:nvPicPr>
        <p:blipFill>
          <a:blip r:embed="rId3" cstate="print"/>
          <a:srcRect/>
          <a:stretch>
            <a:fillRect/>
          </a:stretch>
        </p:blipFill>
        <p:spPr bwMode="auto">
          <a:xfrm>
            <a:off x="1142976" y="1933405"/>
            <a:ext cx="6572296" cy="49245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 to="" calcmode="lin" valueType="num">
                                      <p:cBhvr>
                                        <p:cTn id="12" dur="1" fill="hold"/>
                                        <p:tgtEl>
                                          <p:spTgt spid="327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p:txBody>
          <a:bodyPr/>
          <a:lstStyle/>
          <a:p>
            <a:r>
              <a:rPr lang="ru-RU" b="1" i="1" dirty="0" smtClean="0">
                <a:solidFill>
                  <a:srgbClr val="C00000"/>
                </a:solidFill>
                <a:latin typeface="Book Antiqua" pitchFamily="18" charset="0"/>
                <a:ea typeface="Arial Unicode MS" pitchFamily="34" charset="-128"/>
                <a:cs typeface="Aparajita" pitchFamily="34" charset="0"/>
              </a:rPr>
              <a:t>Ветер - </a:t>
            </a:r>
            <a:endParaRPr lang="ru-RU" b="1" i="1" dirty="0">
              <a:solidFill>
                <a:srgbClr val="C00000"/>
              </a:solidFill>
              <a:latin typeface="Book Antiqua" pitchFamily="18" charset="0"/>
              <a:ea typeface="Arial Unicode MS" pitchFamily="34" charset="-128"/>
              <a:cs typeface="Aparajita" pitchFamily="34" charset="0"/>
            </a:endParaRPr>
          </a:p>
        </p:txBody>
      </p:sp>
      <p:sp>
        <p:nvSpPr>
          <p:cNvPr id="3" name="Содержимое 2"/>
          <p:cNvSpPr>
            <a:spLocks noGrp="1"/>
          </p:cNvSpPr>
          <p:nvPr>
            <p:ph idx="1"/>
          </p:nvPr>
        </p:nvSpPr>
        <p:spPr/>
        <p:txBody>
          <a:bodyPr/>
          <a:lstStyle/>
          <a:p>
            <a:pPr algn="ctr">
              <a:buNone/>
            </a:pPr>
            <a:r>
              <a:rPr lang="ru-RU" dirty="0" smtClean="0">
                <a:solidFill>
                  <a:srgbClr val="7030A0"/>
                </a:solidFill>
                <a:latin typeface="Bookman Old Style" pitchFamily="18" charset="0"/>
              </a:rPr>
              <a:t>это горизонтальное перемещение, поток воздуха параллельно  земной поверхности, возникающее в результате неравномерного распределения тепла и атмосферного давления из зоны высокого давления в зону низкого давления </a:t>
            </a:r>
            <a:endParaRPr lang="ru-RU" dirty="0">
              <a:solidFill>
                <a:srgbClr val="7030A0"/>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33794" name="Rectangle 2"/>
          <p:cNvSpPr>
            <a:spLocks noChangeArrowheads="1"/>
          </p:cNvSpPr>
          <p:nvPr/>
        </p:nvSpPr>
        <p:spPr bwMode="auto">
          <a:xfrm>
            <a:off x="357158" y="357166"/>
            <a:ext cx="8143900" cy="2264066"/>
          </a:xfrm>
          <a:prstGeom prst="rect">
            <a:avLst/>
          </a:prstGeom>
          <a:noFill/>
          <a:ln w="9525">
            <a:noFill/>
            <a:miter lim="800000"/>
            <a:headEnd/>
            <a:tailEnd/>
          </a:ln>
          <a:effectLst/>
        </p:spPr>
        <p:txBody>
          <a:bodyPr vert="horz" wrap="square" lIns="0" tIns="0" rIns="0" bIns="4761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Bookman Old Style" pitchFamily="18" charset="0"/>
                <a:cs typeface="Arial" pitchFamily="34" charset="0"/>
              </a:rPr>
              <a:t>Составные</a:t>
            </a:r>
            <a:r>
              <a:rPr lang="ru-RU" sz="2400" dirty="0">
                <a:solidFill>
                  <a:srgbClr val="555555"/>
                </a:solidFill>
                <a:latin typeface="Bookman Old Style" pitchFamily="18" charset="0"/>
                <a:cs typeface="Arial" pitchFamily="34" charset="0"/>
              </a:rPr>
              <a:t> </a:t>
            </a:r>
            <a:r>
              <a:rPr lang="ru-RU" sz="2400" dirty="0" smtClean="0">
                <a:solidFill>
                  <a:srgbClr val="555555"/>
                </a:solidFill>
                <a:latin typeface="Bookman Old Style" pitchFamily="18" charset="0"/>
                <a:cs typeface="Arial" pitchFamily="34" charset="0"/>
              </a:rPr>
              <a:t>- </a:t>
            </a:r>
            <a:r>
              <a:rPr kumimoji="0" lang="ru-RU" sz="2400" b="0" i="0" u="none" strike="noStrike" cap="none" normalizeH="0" baseline="0" dirty="0" smtClean="0">
                <a:ln>
                  <a:noFill/>
                </a:ln>
                <a:solidFill>
                  <a:srgbClr val="7030A0"/>
                </a:solidFill>
                <a:effectLst/>
                <a:latin typeface="Bookman Old Style" pitchFamily="18" charset="0"/>
                <a:cs typeface="Arial" pitchFamily="34" charset="0"/>
              </a:rPr>
              <a:t>Могут состоять из двух и более отдельных тромбов вокруг главного центрального смерча. Подобные торнадо могут быть практически любой мощности, однако, чаще всего это очень мощные смерчи. Они наносят значительный ущерб на обширных территориях.</a:t>
            </a:r>
          </a:p>
        </p:txBody>
      </p:sp>
      <p:pic>
        <p:nvPicPr>
          <p:cNvPr id="33798" name="Picture 6" descr="http://vse-o-tornado.net/wp-content/uploads/2012/12/60766287_Smerch_2.jpg"/>
          <p:cNvPicPr>
            <a:picLocks noChangeAspect="1" noChangeArrowheads="1"/>
          </p:cNvPicPr>
          <p:nvPr/>
        </p:nvPicPr>
        <p:blipFill>
          <a:blip r:embed="rId3" cstate="print"/>
          <a:srcRect/>
          <a:stretch>
            <a:fillRect/>
          </a:stretch>
        </p:blipFill>
        <p:spPr bwMode="auto">
          <a:xfrm>
            <a:off x="3357522" y="2518141"/>
            <a:ext cx="5786478" cy="43398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3798"/>
                                        </p:tgtEl>
                                        <p:attrNameLst>
                                          <p:attrName>style.visibility</p:attrName>
                                        </p:attrNameLst>
                                      </p:cBhvr>
                                      <p:to>
                                        <p:strVal val="visible"/>
                                      </p:to>
                                    </p:set>
                                    <p:anim to="" calcmode="lin" valueType="num">
                                      <p:cBhvr>
                                        <p:cTn id="12" dur="1" fill="hold"/>
                                        <p:tgtEl>
                                          <p:spTgt spid="337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a:xfrm>
            <a:off x="1357290" y="214290"/>
            <a:ext cx="6543692" cy="654032"/>
          </a:xfrm>
        </p:spPr>
        <p:txBody>
          <a:bodyPr>
            <a:normAutofit fontScale="90000"/>
          </a:bodyPr>
          <a:lstStyle/>
          <a:p>
            <a:r>
              <a:rPr lang="ru-RU" b="1" dirty="0" smtClean="0">
                <a:solidFill>
                  <a:srgbClr val="C00000"/>
                </a:solidFill>
                <a:latin typeface="Bookman Old Style" pitchFamily="18" charset="0"/>
              </a:rPr>
              <a:t>Огненные</a:t>
            </a:r>
            <a:endParaRPr lang="ru-RU" b="1" dirty="0">
              <a:solidFill>
                <a:srgbClr val="C00000"/>
              </a:solidFill>
              <a:latin typeface="Bookman Old Style" pitchFamily="18" charset="0"/>
            </a:endParaRPr>
          </a:p>
        </p:txBody>
      </p:sp>
      <p:pic>
        <p:nvPicPr>
          <p:cNvPr id="34818" name="Picture 2" descr="http://vse-o-tornado.net/wp-content/uploads/2012/12/image165.jpg"/>
          <p:cNvPicPr>
            <a:picLocks noChangeAspect="1" noChangeArrowheads="1"/>
          </p:cNvPicPr>
          <p:nvPr/>
        </p:nvPicPr>
        <p:blipFill>
          <a:blip r:embed="rId3" cstate="print"/>
          <a:srcRect/>
          <a:stretch>
            <a:fillRect/>
          </a:stretch>
        </p:blipFill>
        <p:spPr bwMode="auto">
          <a:xfrm>
            <a:off x="714348" y="1285860"/>
            <a:ext cx="7596194" cy="50460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 to="" calcmode="lin" valueType="num">
                                      <p:cBhvr>
                                        <p:cTn id="12" dur="1" fill="hold"/>
                                        <p:tgtEl>
                                          <p:spTgt spid="348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a:xfrm>
            <a:off x="1571604" y="285728"/>
            <a:ext cx="6329378" cy="939784"/>
          </a:xfrm>
        </p:spPr>
        <p:txBody>
          <a:bodyPr/>
          <a:lstStyle/>
          <a:p>
            <a:r>
              <a:rPr lang="ru-RU" b="1" dirty="0" smtClean="0">
                <a:solidFill>
                  <a:srgbClr val="C00000"/>
                </a:solidFill>
                <a:latin typeface="Bookman Old Style" pitchFamily="18" charset="0"/>
              </a:rPr>
              <a:t>Водные</a:t>
            </a:r>
            <a:endParaRPr lang="ru-RU" b="1" dirty="0">
              <a:solidFill>
                <a:srgbClr val="C00000"/>
              </a:solidFill>
              <a:latin typeface="Bookman Old Style" pitchFamily="18" charset="0"/>
            </a:endParaRPr>
          </a:p>
        </p:txBody>
      </p:sp>
      <p:pic>
        <p:nvPicPr>
          <p:cNvPr id="35842" name="Picture 2" descr="http://zaberaj.ru/wp-content/uploads/2013/06/%D0%92%D0%BE%D0%B4%D1%8F%D0%BD%D0%BE%D0%B9-%D1%81%D0%BC%D0%B5%D1%80%D1%87-%D0%BD%D0%B0-%D0%9B%D0%B0%D0%B7%D1%83%D1%80%D0%BD%D0%BE%D0%BC-%D0%B1%D0%B5%D1%80%D0%B5%D0%B3%D1%83.jpg"/>
          <p:cNvPicPr>
            <a:picLocks noChangeAspect="1" noChangeArrowheads="1"/>
          </p:cNvPicPr>
          <p:nvPr/>
        </p:nvPicPr>
        <p:blipFill>
          <a:blip r:embed="rId3" cstate="print"/>
          <a:srcRect/>
          <a:stretch>
            <a:fillRect/>
          </a:stretch>
        </p:blipFill>
        <p:spPr bwMode="auto">
          <a:xfrm>
            <a:off x="857224" y="1428736"/>
            <a:ext cx="7564431"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 to="" calcmode="lin" valueType="num">
                                      <p:cBhvr>
                                        <p:cTn id="12" dur="1" fill="hold"/>
                                        <p:tgtEl>
                                          <p:spTgt spid="358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p:txBody>
          <a:bodyPr>
            <a:noAutofit/>
          </a:bodyPr>
          <a:lstStyle/>
          <a:p>
            <a:r>
              <a:rPr lang="ru-RU" sz="3600" b="1" dirty="0">
                <a:solidFill>
                  <a:srgbClr val="C00000"/>
                </a:solidFill>
                <a:latin typeface="Bookman Old Style" pitchFamily="18" charset="0"/>
              </a:rPr>
              <a:t>Среднее распространение торнадо </a:t>
            </a:r>
            <a:r>
              <a:rPr lang="ru-RU" sz="3600" b="1" dirty="0" smtClean="0">
                <a:solidFill>
                  <a:srgbClr val="C00000"/>
                </a:solidFill>
                <a:latin typeface="Bookman Old Style" pitchFamily="18" charset="0"/>
              </a:rPr>
              <a:t>в США</a:t>
            </a:r>
            <a:r>
              <a:rPr lang="ru-RU" sz="3600" b="1" dirty="0">
                <a:solidFill>
                  <a:srgbClr val="C00000"/>
                </a:solidFill>
                <a:latin typeface="Bookman Old Style" pitchFamily="18" charset="0"/>
              </a:rPr>
              <a:t> за год</a:t>
            </a:r>
          </a:p>
        </p:txBody>
      </p:sp>
      <p:pic>
        <p:nvPicPr>
          <p:cNvPr id="36866" name="Picture 2" descr="File:Tornado Alley.gif"/>
          <p:cNvPicPr>
            <a:picLocks noChangeAspect="1" noChangeArrowheads="1"/>
          </p:cNvPicPr>
          <p:nvPr/>
        </p:nvPicPr>
        <p:blipFill>
          <a:blip r:embed="rId3" cstate="print"/>
          <a:srcRect t="5928"/>
          <a:stretch>
            <a:fillRect/>
          </a:stretch>
        </p:blipFill>
        <p:spPr bwMode="auto">
          <a:xfrm>
            <a:off x="1142976" y="1643050"/>
            <a:ext cx="7067550" cy="5214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 to="" calcmode="lin" valueType="num">
                                      <p:cBhvr>
                                        <p:cTn id="12" dur="1" fill="hold"/>
                                        <p:tgtEl>
                                          <p:spTgt spid="368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risovach.ru/upload/2012/11/mem/pidrila-ebanaya_4485089_orig_.jpeg"/>
          <p:cNvPicPr>
            <a:picLocks noChangeAspect="1" noChangeArrowheads="1"/>
          </p:cNvPicPr>
          <p:nvPr/>
        </p:nvPicPr>
        <p:blipFill>
          <a:blip r:embed="rId2" cstate="print"/>
          <a:srcRect/>
          <a:stretch>
            <a:fillRect/>
          </a:stretch>
        </p:blipFill>
        <p:spPr bwMode="auto">
          <a:xfrm>
            <a:off x="0" y="0"/>
            <a:ext cx="9144000" cy="68733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0" fill="hold"/>
                                        <p:tgtEl>
                                          <p:spTgt spid="37890"/>
                                        </p:tgtEl>
                                        <p:attrNameLst>
                                          <p:attrName>ppt_x</p:attrName>
                                        </p:attrNameLst>
                                      </p:cBhvr>
                                      <p:tavLst>
                                        <p:tav tm="0">
                                          <p:val>
                                            <p:strVal val="#ppt_x"/>
                                          </p:val>
                                        </p:tav>
                                        <p:tav tm="100000">
                                          <p:val>
                                            <p:strVal val="#ppt_x"/>
                                          </p:val>
                                        </p:tav>
                                      </p:tavLst>
                                    </p:anim>
                                    <p:anim calcmode="lin" valueType="num">
                                      <p:cBhvr additive="base">
                                        <p:cTn id="8" dur="50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pic>
        <p:nvPicPr>
          <p:cNvPr id="15362" name="Picture 2" descr="File:Earth Global Circulation - ru.svg"/>
          <p:cNvPicPr>
            <a:picLocks noChangeAspect="1" noChangeArrowheads="1"/>
          </p:cNvPicPr>
          <p:nvPr/>
        </p:nvPicPr>
        <p:blipFill>
          <a:blip r:embed="rId3" cstate="print"/>
          <a:srcRect/>
          <a:stretch>
            <a:fillRect/>
          </a:stretch>
        </p:blipFill>
        <p:spPr bwMode="auto">
          <a:xfrm>
            <a:off x="857224" y="1071586"/>
            <a:ext cx="7229475" cy="5715000"/>
          </a:xfrm>
          <a:prstGeom prst="rect">
            <a:avLst/>
          </a:prstGeom>
          <a:noFill/>
        </p:spPr>
      </p:pic>
      <p:sp>
        <p:nvSpPr>
          <p:cNvPr id="3" name="Прямоугольник 2"/>
          <p:cNvSpPr/>
          <p:nvPr/>
        </p:nvSpPr>
        <p:spPr>
          <a:xfrm>
            <a:off x="642910" y="285728"/>
            <a:ext cx="7786742" cy="830997"/>
          </a:xfrm>
          <a:prstGeom prst="rect">
            <a:avLst/>
          </a:prstGeom>
        </p:spPr>
        <p:txBody>
          <a:bodyPr wrap="square">
            <a:spAutoFit/>
          </a:bodyPr>
          <a:lstStyle/>
          <a:p>
            <a:pPr algn="ctr"/>
            <a:r>
              <a:rPr lang="ru-RU" sz="2400" b="1" dirty="0">
                <a:solidFill>
                  <a:srgbClr val="C00000"/>
                </a:solidFill>
                <a:latin typeface="Bookman Old Style" pitchFamily="18" charset="0"/>
              </a:rPr>
              <a:t>Циркуляционные процессы Земли, которые приводят к </a:t>
            </a:r>
            <a:r>
              <a:rPr lang="ru-RU" sz="2400" b="1" dirty="0" err="1">
                <a:solidFill>
                  <a:srgbClr val="C00000"/>
                </a:solidFill>
                <a:latin typeface="Bookman Old Style" pitchFamily="18" charset="0"/>
              </a:rPr>
              <a:t>ветрообразованию</a:t>
            </a:r>
            <a:endParaRPr lang="ru-RU" sz="2400" b="1" dirty="0">
              <a:solidFill>
                <a:srgbClr val="C00000"/>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5362"/>
                                        </p:tgtEl>
                                        <p:attrNameLst>
                                          <p:attrName>style.visibility</p:attrName>
                                        </p:attrNameLst>
                                      </p:cBhvr>
                                      <p:to>
                                        <p:strVal val="visible"/>
                                      </p:to>
                                    </p:set>
                                    <p:anim calcmode="lin" valueType="num">
                                      <p:cBhvr>
                                        <p:cTn id="16" dur="500" fill="hold"/>
                                        <p:tgtEl>
                                          <p:spTgt spid="15362"/>
                                        </p:tgtEl>
                                        <p:attrNameLst>
                                          <p:attrName>ppt_w</p:attrName>
                                        </p:attrNameLst>
                                      </p:cBhvr>
                                      <p:tavLst>
                                        <p:tav tm="0">
                                          <p:val>
                                            <p:strVal val="#ppt_w*0.05"/>
                                          </p:val>
                                        </p:tav>
                                        <p:tav tm="100000">
                                          <p:val>
                                            <p:strVal val="#ppt_w"/>
                                          </p:val>
                                        </p:tav>
                                      </p:tavLst>
                                    </p:anim>
                                    <p:anim calcmode="lin" valueType="num">
                                      <p:cBhvr>
                                        <p:cTn id="17" dur="500" fill="hold"/>
                                        <p:tgtEl>
                                          <p:spTgt spid="15362"/>
                                        </p:tgtEl>
                                        <p:attrNameLst>
                                          <p:attrName>ppt_h</p:attrName>
                                        </p:attrNameLst>
                                      </p:cBhvr>
                                      <p:tavLst>
                                        <p:tav tm="0">
                                          <p:val>
                                            <p:strVal val="#ppt_h"/>
                                          </p:val>
                                        </p:tav>
                                        <p:tav tm="100000">
                                          <p:val>
                                            <p:strVal val="#ppt_h"/>
                                          </p:val>
                                        </p:tav>
                                      </p:tavLst>
                                    </p:anim>
                                    <p:anim calcmode="lin" valueType="num">
                                      <p:cBhvr>
                                        <p:cTn id="18" dur="500" fill="hold"/>
                                        <p:tgtEl>
                                          <p:spTgt spid="15362"/>
                                        </p:tgtEl>
                                        <p:attrNameLst>
                                          <p:attrName>ppt_x</p:attrName>
                                        </p:attrNameLst>
                                      </p:cBhvr>
                                      <p:tavLst>
                                        <p:tav tm="0">
                                          <p:val>
                                            <p:strVal val="#ppt_x-.2"/>
                                          </p:val>
                                        </p:tav>
                                        <p:tav tm="100000">
                                          <p:val>
                                            <p:strVal val="#ppt_x"/>
                                          </p:val>
                                        </p:tav>
                                      </p:tavLst>
                                    </p:anim>
                                    <p:anim calcmode="lin" valueType="num">
                                      <p:cBhvr>
                                        <p:cTn id="19" dur="500" fill="hold"/>
                                        <p:tgtEl>
                                          <p:spTgt spid="15362"/>
                                        </p:tgtEl>
                                        <p:attrNameLst>
                                          <p:attrName>ppt_y</p:attrName>
                                        </p:attrNameLst>
                                      </p:cBhvr>
                                      <p:tavLst>
                                        <p:tav tm="0">
                                          <p:val>
                                            <p:strVal val="#ppt_y"/>
                                          </p:val>
                                        </p:tav>
                                        <p:tav tm="100000">
                                          <p:val>
                                            <p:strVal val="#ppt_y"/>
                                          </p:val>
                                        </p:tav>
                                      </p:tavLst>
                                    </p:anim>
                                    <p:animEffect transition="in" filter="fade">
                                      <p:cBhvr>
                                        <p:cTn id="20"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3" name="Содержимое 2"/>
          <p:cNvSpPr>
            <a:spLocks noGrp="1"/>
          </p:cNvSpPr>
          <p:nvPr>
            <p:ph idx="1"/>
          </p:nvPr>
        </p:nvSpPr>
        <p:spPr>
          <a:xfrm>
            <a:off x="457200" y="357166"/>
            <a:ext cx="8229600" cy="5768997"/>
          </a:xfrm>
        </p:spPr>
        <p:txBody>
          <a:bodyPr>
            <a:normAutofit fontScale="92500" lnSpcReduction="10000"/>
          </a:bodyPr>
          <a:lstStyle/>
          <a:p>
            <a:pPr algn="ctr">
              <a:buNone/>
            </a:pPr>
            <a:r>
              <a:rPr lang="ru-RU" sz="4400" dirty="0" smtClean="0">
                <a:solidFill>
                  <a:srgbClr val="C00000"/>
                </a:solidFill>
                <a:latin typeface="Bookman Old Style" pitchFamily="18" charset="0"/>
              </a:rPr>
              <a:t>Ветер характеризуется скоростью (силой) и направлением, которое определяется сторонами горизонта и измеряется в градусах. </a:t>
            </a:r>
          </a:p>
          <a:p>
            <a:pPr algn="ctr">
              <a:buNone/>
            </a:pPr>
            <a:r>
              <a:rPr lang="ru-RU" sz="4400" dirty="0" smtClean="0">
                <a:solidFill>
                  <a:srgbClr val="C00000"/>
                </a:solidFill>
                <a:latin typeface="Bookman Old Style" pitchFamily="18" charset="0"/>
              </a:rPr>
              <a:t>Скорость ветра измеряется в м/с, </a:t>
            </a:r>
          </a:p>
          <a:p>
            <a:pPr algn="ctr">
              <a:buNone/>
            </a:pPr>
            <a:r>
              <a:rPr lang="ru-RU" sz="4400" dirty="0" smtClean="0">
                <a:solidFill>
                  <a:srgbClr val="C00000"/>
                </a:solidFill>
                <a:latin typeface="Bookman Old Style" pitchFamily="18" charset="0"/>
              </a:rPr>
              <a:t>сила ветра – в баллах</a:t>
            </a:r>
            <a:endParaRPr lang="ru-RU" sz="4400" dirty="0">
              <a:solidFill>
                <a:srgbClr val="C00000"/>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p:txBody>
          <a:bodyPr>
            <a:noAutofit/>
          </a:bodyPr>
          <a:lstStyle/>
          <a:p>
            <a:r>
              <a:rPr lang="ru-RU" sz="2200" b="1" dirty="0">
                <a:solidFill>
                  <a:srgbClr val="C00000"/>
                </a:solidFill>
                <a:latin typeface="Bookman Old Style" pitchFamily="18" charset="0"/>
              </a:rPr>
              <a:t>Разрушительная </a:t>
            </a:r>
            <a:r>
              <a:rPr lang="ru-RU" sz="2200" b="1" dirty="0" smtClean="0">
                <a:solidFill>
                  <a:srgbClr val="C00000"/>
                </a:solidFill>
                <a:latin typeface="Bookman Old Style" pitchFamily="18" charset="0"/>
              </a:rPr>
              <a:t>сила </a:t>
            </a:r>
            <a:r>
              <a:rPr lang="ru-RU" sz="2200" b="1" dirty="0">
                <a:solidFill>
                  <a:srgbClr val="C00000"/>
                </a:solidFill>
                <a:latin typeface="Bookman Old Style" pitchFamily="18" charset="0"/>
              </a:rPr>
              <a:t>ветра обусловлена его скоростью. Для оценки  силы ветра </a:t>
            </a:r>
            <a:r>
              <a:rPr lang="ru-RU" sz="2200" b="1" dirty="0" smtClean="0">
                <a:solidFill>
                  <a:srgbClr val="C00000"/>
                </a:solidFill>
                <a:latin typeface="Bookman Old Style" pitchFamily="18" charset="0"/>
              </a:rPr>
              <a:t>применяют </a:t>
            </a:r>
            <a:r>
              <a:rPr lang="ru-RU" sz="2200" b="1" dirty="0">
                <a:solidFill>
                  <a:srgbClr val="C00000"/>
                </a:solidFill>
                <a:latin typeface="Bookman Old Style" pitchFamily="18" charset="0"/>
              </a:rPr>
              <a:t>шкалу Бофорта:</a:t>
            </a:r>
            <a:endParaRPr lang="ru-RU" sz="2200" dirty="0">
              <a:solidFill>
                <a:srgbClr val="C00000"/>
              </a:solidFill>
              <a:latin typeface="Bookman Old Style" pitchFamily="18" charset="0"/>
            </a:endParaRPr>
          </a:p>
        </p:txBody>
      </p:sp>
      <p:graphicFrame>
        <p:nvGraphicFramePr>
          <p:cNvPr id="4" name="Таблица 3"/>
          <p:cNvGraphicFramePr>
            <a:graphicFrameLocks noGrp="1"/>
          </p:cNvGraphicFramePr>
          <p:nvPr/>
        </p:nvGraphicFramePr>
        <p:xfrm>
          <a:off x="857224" y="1500174"/>
          <a:ext cx="7643867" cy="5050516"/>
        </p:xfrm>
        <a:graphic>
          <a:graphicData uri="http://schemas.openxmlformats.org/drawingml/2006/table">
            <a:tbl>
              <a:tblPr/>
              <a:tblGrid>
                <a:gridCol w="926529"/>
                <a:gridCol w="2688189"/>
                <a:gridCol w="4029149"/>
              </a:tblGrid>
              <a:tr h="183486">
                <a:tc>
                  <a:txBody>
                    <a:bodyPr/>
                    <a:lstStyle/>
                    <a:p>
                      <a:pPr indent="450215" algn="ctr">
                        <a:spcAft>
                          <a:spcPts val="0"/>
                        </a:spcAft>
                      </a:pPr>
                      <a:r>
                        <a:rPr lang="ru-RU" sz="1000" b="1" dirty="0">
                          <a:solidFill>
                            <a:srgbClr val="000000"/>
                          </a:solidFill>
                          <a:latin typeface="Times New Roman"/>
                          <a:ea typeface="Times New Roman"/>
                          <a:cs typeface="Times New Roman"/>
                        </a:rPr>
                        <a:t>Баллы</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Скорость, м/с</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a:solidFill>
                            <a:srgbClr val="000000"/>
                          </a:solidFill>
                          <a:latin typeface="Times New Roman"/>
                          <a:ea typeface="Times New Roman"/>
                          <a:cs typeface="Times New Roman"/>
                        </a:rPr>
                        <a:t>Характеристика ветра</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972">
                <a:tc>
                  <a:txBody>
                    <a:bodyPr/>
                    <a:lstStyle/>
                    <a:p>
                      <a:pPr indent="450215" algn="ctr">
                        <a:spcAft>
                          <a:spcPts val="0"/>
                        </a:spcAft>
                      </a:pPr>
                      <a:r>
                        <a:rPr lang="ru-RU" sz="1000" b="1" dirty="0">
                          <a:solidFill>
                            <a:srgbClr val="000000"/>
                          </a:solidFill>
                          <a:latin typeface="Times New Roman"/>
                          <a:ea typeface="Times New Roman"/>
                          <a:cs typeface="Times New Roman"/>
                        </a:rPr>
                        <a:t>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0 – 0,5</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Штиль. Вертикально поднимается дым. Листья на деревьях не колеблются.</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486">
                <a:tc>
                  <a:txBody>
                    <a:bodyPr/>
                    <a:lstStyle/>
                    <a:p>
                      <a:pPr indent="450215" algn="ctr">
                        <a:spcAft>
                          <a:spcPts val="0"/>
                        </a:spcAft>
                      </a:pPr>
                      <a:r>
                        <a:rPr lang="ru-RU" sz="1000" b="1" dirty="0">
                          <a:solidFill>
                            <a:srgbClr val="000000"/>
                          </a:solidFill>
                          <a:latin typeface="Times New Roman"/>
                          <a:ea typeface="Times New Roman"/>
                          <a:cs typeface="Times New Roman"/>
                        </a:rPr>
                        <a:t>1</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0,5 – 1,7</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Тихий. Дым отклоняется.</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972">
                <a:tc>
                  <a:txBody>
                    <a:bodyPr/>
                    <a:lstStyle/>
                    <a:p>
                      <a:pPr indent="450215" algn="ctr">
                        <a:spcAft>
                          <a:spcPts val="0"/>
                        </a:spcAft>
                      </a:pPr>
                      <a:r>
                        <a:rPr lang="ru-RU" sz="1000" b="1">
                          <a:solidFill>
                            <a:srgbClr val="000000"/>
                          </a:solidFill>
                          <a:latin typeface="Times New Roman"/>
                          <a:ea typeface="Times New Roman"/>
                          <a:cs typeface="Times New Roman"/>
                        </a:rPr>
                        <a:t>2</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1,7 – 3,3</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Легкий. Дым несколько отклоняется, ветер почти не ощущается лицом.</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441">
                <a:tc>
                  <a:txBody>
                    <a:bodyPr/>
                    <a:lstStyle/>
                    <a:p>
                      <a:pPr indent="450215" algn="ctr">
                        <a:spcAft>
                          <a:spcPts val="0"/>
                        </a:spcAft>
                      </a:pPr>
                      <a:r>
                        <a:rPr lang="ru-RU" sz="1000" b="1">
                          <a:solidFill>
                            <a:srgbClr val="000000"/>
                          </a:solidFill>
                          <a:latin typeface="Times New Roman"/>
                          <a:ea typeface="Times New Roman"/>
                          <a:cs typeface="Times New Roman"/>
                        </a:rPr>
                        <a:t>3</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3,3 – 5,2</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Слабый. Ветер колеблет флаг и качает мелкие ветви.</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972">
                <a:tc>
                  <a:txBody>
                    <a:bodyPr/>
                    <a:lstStyle/>
                    <a:p>
                      <a:pPr indent="450215" algn="ctr">
                        <a:spcAft>
                          <a:spcPts val="0"/>
                        </a:spcAft>
                      </a:pPr>
                      <a:r>
                        <a:rPr lang="ru-RU" sz="1000" b="1">
                          <a:solidFill>
                            <a:srgbClr val="000000"/>
                          </a:solidFill>
                          <a:latin typeface="Times New Roman"/>
                          <a:ea typeface="Times New Roman"/>
                          <a:cs typeface="Times New Roman"/>
                        </a:rPr>
                        <a:t>4</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a:solidFill>
                            <a:srgbClr val="000000"/>
                          </a:solidFill>
                          <a:latin typeface="Times New Roman"/>
                          <a:ea typeface="Times New Roman"/>
                          <a:cs typeface="Times New Roman"/>
                        </a:rPr>
                        <a:t>5,2 – 7,4</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Умеренный. Поднимается пыль, качаются ветки средней толщины.</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972">
                <a:tc>
                  <a:txBody>
                    <a:bodyPr/>
                    <a:lstStyle/>
                    <a:p>
                      <a:pPr indent="450215" algn="ctr">
                        <a:spcAft>
                          <a:spcPts val="0"/>
                        </a:spcAft>
                      </a:pPr>
                      <a:r>
                        <a:rPr lang="ru-RU" sz="1000" b="1">
                          <a:solidFill>
                            <a:srgbClr val="000000"/>
                          </a:solidFill>
                          <a:latin typeface="Times New Roman"/>
                          <a:ea typeface="Times New Roman"/>
                          <a:cs typeface="Times New Roman"/>
                        </a:rPr>
                        <a:t>5</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7,4 – 3,8</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Свежий. Качаются тонкие стволы деревьев и толстые ветви, на воде образуется рябь.</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441">
                <a:tc>
                  <a:txBody>
                    <a:bodyPr/>
                    <a:lstStyle/>
                    <a:p>
                      <a:pPr indent="450215" algn="ctr">
                        <a:spcAft>
                          <a:spcPts val="0"/>
                        </a:spcAft>
                      </a:pPr>
                      <a:r>
                        <a:rPr lang="ru-RU" sz="1000" b="1">
                          <a:solidFill>
                            <a:srgbClr val="000000"/>
                          </a:solidFill>
                          <a:latin typeface="Times New Roman"/>
                          <a:ea typeface="Times New Roman"/>
                          <a:cs typeface="Times New Roman"/>
                        </a:rPr>
                        <a:t>6</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9,8 – 12</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Сильный. Качаются толстые стволы деревьев.</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972">
                <a:tc>
                  <a:txBody>
                    <a:bodyPr/>
                    <a:lstStyle/>
                    <a:p>
                      <a:pPr indent="450215" algn="ctr">
                        <a:spcAft>
                          <a:spcPts val="0"/>
                        </a:spcAft>
                      </a:pPr>
                      <a:r>
                        <a:rPr lang="ru-RU" sz="1000" b="1">
                          <a:solidFill>
                            <a:srgbClr val="000000"/>
                          </a:solidFill>
                          <a:latin typeface="Times New Roman"/>
                          <a:ea typeface="Times New Roman"/>
                          <a:cs typeface="Times New Roman"/>
                        </a:rPr>
                        <a:t>7</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12 – 15</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Крепкий. Качаются большие деревья, трудно передвигаться против ветра. </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441">
                <a:tc>
                  <a:txBody>
                    <a:bodyPr/>
                    <a:lstStyle/>
                    <a:p>
                      <a:pPr indent="450215" algn="ctr">
                        <a:spcAft>
                          <a:spcPts val="0"/>
                        </a:spcAft>
                      </a:pPr>
                      <a:r>
                        <a:rPr lang="ru-RU" sz="1000" b="1">
                          <a:solidFill>
                            <a:srgbClr val="000000"/>
                          </a:solidFill>
                          <a:latin typeface="Times New Roman"/>
                          <a:ea typeface="Times New Roman"/>
                          <a:cs typeface="Times New Roman"/>
                        </a:rPr>
                        <a:t>8</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15 – 18</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Очень крепкий. Ветер ломает толстые стволы.</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441">
                <a:tc>
                  <a:txBody>
                    <a:bodyPr/>
                    <a:lstStyle/>
                    <a:p>
                      <a:pPr indent="450215" algn="ctr">
                        <a:spcAft>
                          <a:spcPts val="0"/>
                        </a:spcAft>
                      </a:pPr>
                      <a:r>
                        <a:rPr lang="ru-RU" sz="1000" b="1">
                          <a:solidFill>
                            <a:srgbClr val="000000"/>
                          </a:solidFill>
                          <a:latin typeface="Times New Roman"/>
                          <a:ea typeface="Times New Roman"/>
                          <a:cs typeface="Times New Roman"/>
                        </a:rPr>
                        <a:t>9</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18 – 22</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Шторм. Ветер сносит легкие постройки, валит заборы.</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972">
                <a:tc>
                  <a:txBody>
                    <a:bodyPr/>
                    <a:lstStyle/>
                    <a:p>
                      <a:pPr indent="450215" algn="ctr">
                        <a:spcAft>
                          <a:spcPts val="0"/>
                        </a:spcAft>
                      </a:pPr>
                      <a:r>
                        <a:rPr lang="ru-RU" sz="1000" b="1">
                          <a:solidFill>
                            <a:srgbClr val="000000"/>
                          </a:solidFill>
                          <a:latin typeface="Times New Roman"/>
                          <a:ea typeface="Times New Roman"/>
                          <a:cs typeface="Times New Roman"/>
                        </a:rPr>
                        <a:t>10</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22 – 25</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Сильный шторм. Ветер вырывает с корнем деревья, валит более прочные постройки.</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662">
                <a:tc>
                  <a:txBody>
                    <a:bodyPr/>
                    <a:lstStyle/>
                    <a:p>
                      <a:pPr indent="450215" algn="ctr">
                        <a:spcAft>
                          <a:spcPts val="0"/>
                        </a:spcAft>
                      </a:pPr>
                      <a:r>
                        <a:rPr lang="ru-RU" sz="1000" b="1">
                          <a:solidFill>
                            <a:srgbClr val="000000"/>
                          </a:solidFill>
                          <a:latin typeface="Times New Roman"/>
                          <a:ea typeface="Times New Roman"/>
                          <a:cs typeface="Times New Roman"/>
                        </a:rPr>
                        <a:t>11</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25 – 29</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Жесткий шторм.  Ветер производит большие разрушения, валит телеграфные столбы, опрокидывает вагоны.</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972">
                <a:tc>
                  <a:txBody>
                    <a:bodyPr/>
                    <a:lstStyle/>
                    <a:p>
                      <a:pPr indent="450215" algn="ctr">
                        <a:spcAft>
                          <a:spcPts val="0"/>
                        </a:spcAft>
                      </a:pPr>
                      <a:r>
                        <a:rPr lang="ru-RU" sz="1000" b="1">
                          <a:solidFill>
                            <a:srgbClr val="000000"/>
                          </a:solidFill>
                          <a:latin typeface="Times New Roman"/>
                          <a:ea typeface="Times New Roman"/>
                          <a:cs typeface="Times New Roman"/>
                        </a:rPr>
                        <a:t>12</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Более 29</a:t>
                      </a:r>
                    </a:p>
                  </a:txBody>
                  <a:tcPr marL="56444" marR="564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spcAft>
                          <a:spcPts val="0"/>
                        </a:spcAft>
                      </a:pPr>
                      <a:r>
                        <a:rPr lang="ru-RU" sz="1000" b="1" dirty="0">
                          <a:solidFill>
                            <a:srgbClr val="000000"/>
                          </a:solidFill>
                          <a:latin typeface="Times New Roman"/>
                          <a:ea typeface="Times New Roman"/>
                          <a:cs typeface="Times New Roman"/>
                        </a:rPr>
                        <a:t>Ураган. Ветер разрушает дома, опрокидывает каменные стены.</a:t>
                      </a:r>
                    </a:p>
                  </a:txBody>
                  <a:tcPr marL="56444" marR="56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a:xfrm>
            <a:off x="1071538" y="357166"/>
            <a:ext cx="7429552" cy="2011354"/>
          </a:xfrm>
        </p:spPr>
        <p:txBody>
          <a:bodyPr>
            <a:normAutofit fontScale="90000"/>
          </a:bodyPr>
          <a:lstStyle/>
          <a:p>
            <a:r>
              <a:rPr lang="ru-RU" dirty="0" smtClean="0">
                <a:solidFill>
                  <a:srgbClr val="C00000"/>
                </a:solidFill>
                <a:latin typeface="Bookman Old Style" pitchFamily="18" charset="0"/>
              </a:rPr>
              <a:t>Буря (шторм) - </a:t>
            </a:r>
            <a:r>
              <a:rPr lang="ru-RU" dirty="0" smtClean="0">
                <a:solidFill>
                  <a:srgbClr val="7030A0"/>
                </a:solidFill>
                <a:latin typeface="Bookman Old Style" pitchFamily="18" charset="0"/>
              </a:rPr>
              <a:t>очень сильный ветер, а также большое волнение на море </a:t>
            </a:r>
            <a:br>
              <a:rPr lang="ru-RU" dirty="0" smtClean="0">
                <a:solidFill>
                  <a:srgbClr val="7030A0"/>
                </a:solidFill>
                <a:latin typeface="Bookman Old Style" pitchFamily="18" charset="0"/>
              </a:rPr>
            </a:br>
            <a:endParaRPr lang="ru-RU" dirty="0">
              <a:solidFill>
                <a:srgbClr val="7030A0"/>
              </a:solidFill>
              <a:latin typeface="Bookman Old Style" pitchFamily="18" charset="0"/>
            </a:endParaRPr>
          </a:p>
        </p:txBody>
      </p:sp>
      <p:sp>
        <p:nvSpPr>
          <p:cNvPr id="3" name="Содержимое 2"/>
          <p:cNvSpPr>
            <a:spLocks noGrp="1"/>
          </p:cNvSpPr>
          <p:nvPr>
            <p:ph idx="1"/>
          </p:nvPr>
        </p:nvSpPr>
        <p:spPr>
          <a:xfrm>
            <a:off x="357158" y="2285992"/>
            <a:ext cx="8286808" cy="3857652"/>
          </a:xfrm>
        </p:spPr>
        <p:txBody>
          <a:bodyPr>
            <a:normAutofit/>
          </a:bodyPr>
          <a:lstStyle/>
          <a:p>
            <a:pPr algn="ctr">
              <a:buNone/>
            </a:pPr>
            <a:r>
              <a:rPr lang="ru-RU" dirty="0" smtClean="0">
                <a:solidFill>
                  <a:srgbClr val="7030A0"/>
                </a:solidFill>
                <a:latin typeface="Book Antiqua" pitchFamily="18" charset="0"/>
              </a:rPr>
              <a:t>Буря </a:t>
            </a:r>
            <a:r>
              <a:rPr lang="ru-RU" dirty="0">
                <a:solidFill>
                  <a:srgbClr val="7030A0"/>
                </a:solidFill>
                <a:latin typeface="Book Antiqua" pitchFamily="18" charset="0"/>
              </a:rPr>
              <a:t>может наблюдаться:</a:t>
            </a:r>
          </a:p>
          <a:p>
            <a:pPr algn="just">
              <a:buFont typeface="Wingdings" pitchFamily="2" charset="2"/>
              <a:buChar char="Ø"/>
            </a:pPr>
            <a:r>
              <a:rPr lang="ru-RU" dirty="0">
                <a:solidFill>
                  <a:srgbClr val="7030A0"/>
                </a:solidFill>
                <a:latin typeface="Book Antiqua" pitchFamily="18" charset="0"/>
              </a:rPr>
              <a:t>при прохождении тропического </a:t>
            </a:r>
            <a:r>
              <a:rPr lang="ru-RU" dirty="0" smtClean="0">
                <a:solidFill>
                  <a:srgbClr val="7030A0"/>
                </a:solidFill>
                <a:latin typeface="Book Antiqua" pitchFamily="18" charset="0"/>
              </a:rPr>
              <a:t>или внетропического</a:t>
            </a:r>
            <a:r>
              <a:rPr lang="ru-RU" dirty="0">
                <a:solidFill>
                  <a:srgbClr val="7030A0"/>
                </a:solidFill>
                <a:latin typeface="Book Antiqua" pitchFamily="18" charset="0"/>
              </a:rPr>
              <a:t> циклона;</a:t>
            </a:r>
          </a:p>
          <a:p>
            <a:pPr>
              <a:buFont typeface="Wingdings" pitchFamily="2" charset="2"/>
              <a:buChar char="Ø"/>
            </a:pPr>
            <a:r>
              <a:rPr lang="ru-RU" dirty="0">
                <a:solidFill>
                  <a:srgbClr val="7030A0"/>
                </a:solidFill>
                <a:latin typeface="Book Antiqua" pitchFamily="18" charset="0"/>
              </a:rPr>
              <a:t>п</a:t>
            </a:r>
            <a:r>
              <a:rPr lang="ru-RU" dirty="0" smtClean="0">
                <a:solidFill>
                  <a:srgbClr val="7030A0"/>
                </a:solidFill>
                <a:latin typeface="Book Antiqua" pitchFamily="18" charset="0"/>
              </a:rPr>
              <a:t>ри прохождении</a:t>
            </a:r>
            <a:r>
              <a:rPr lang="ru-RU" dirty="0">
                <a:solidFill>
                  <a:srgbClr val="7030A0"/>
                </a:solidFill>
                <a:latin typeface="Book Antiqua" pitchFamily="18" charset="0"/>
              </a:rPr>
              <a:t> смерча (тромба, торнадо);</a:t>
            </a:r>
          </a:p>
          <a:p>
            <a:pPr>
              <a:buFont typeface="Wingdings" pitchFamily="2" charset="2"/>
              <a:buChar char="Ø"/>
            </a:pPr>
            <a:r>
              <a:rPr lang="ru-RU" dirty="0">
                <a:solidFill>
                  <a:srgbClr val="7030A0"/>
                </a:solidFill>
                <a:latin typeface="Book Antiqua" pitchFamily="18" charset="0"/>
              </a:rPr>
              <a:t>при местной или </a:t>
            </a:r>
            <a:r>
              <a:rPr lang="ru-RU" dirty="0" smtClean="0">
                <a:solidFill>
                  <a:srgbClr val="7030A0"/>
                </a:solidFill>
                <a:latin typeface="Book Antiqua" pitchFamily="18" charset="0"/>
              </a:rPr>
              <a:t>фронтальной грозе</a:t>
            </a:r>
            <a:r>
              <a:rPr lang="ru-RU" dirty="0">
                <a:solidFill>
                  <a:srgbClr val="7030A0"/>
                </a:solidFill>
                <a:latin typeface="Book Antiqua" pitchFamily="18" charset="0"/>
              </a:rPr>
              <a:t>.</a:t>
            </a:r>
          </a:p>
          <a:p>
            <a:pPr algn="ct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a:xfrm>
            <a:off x="2357422" y="357166"/>
            <a:ext cx="4786346" cy="582594"/>
          </a:xfrm>
        </p:spPr>
        <p:txBody>
          <a:bodyPr>
            <a:normAutofit fontScale="90000"/>
          </a:bodyPr>
          <a:lstStyle/>
          <a:p>
            <a:r>
              <a:rPr lang="ru-RU" b="1" dirty="0" smtClean="0">
                <a:solidFill>
                  <a:srgbClr val="C00000"/>
                </a:solidFill>
                <a:latin typeface="Bookman Old Style" pitchFamily="18" charset="0"/>
              </a:rPr>
              <a:t>Виды бурь:</a:t>
            </a:r>
            <a:endParaRPr lang="ru-RU" b="1" dirty="0">
              <a:solidFill>
                <a:srgbClr val="C00000"/>
              </a:solidFill>
              <a:latin typeface="Bookman Old Style" pitchFamily="18" charset="0"/>
            </a:endParaRPr>
          </a:p>
        </p:txBody>
      </p:sp>
      <p:pic>
        <p:nvPicPr>
          <p:cNvPr id="19458" name="Picture 2" descr="http://std3.ru/24/fa/1381674985-24fa44ace20d8b75b20f216084e5a0b0.jpg"/>
          <p:cNvPicPr>
            <a:picLocks noChangeAspect="1" noChangeArrowheads="1"/>
          </p:cNvPicPr>
          <p:nvPr/>
        </p:nvPicPr>
        <p:blipFill>
          <a:blip r:embed="rId3" cstate="print"/>
          <a:srcRect/>
          <a:stretch>
            <a:fillRect/>
          </a:stretch>
        </p:blipFill>
        <p:spPr bwMode="auto">
          <a:xfrm>
            <a:off x="0" y="1142984"/>
            <a:ext cx="4504659" cy="2995599"/>
          </a:xfrm>
          <a:prstGeom prst="rect">
            <a:avLst/>
          </a:prstGeom>
          <a:noFill/>
        </p:spPr>
      </p:pic>
      <p:pic>
        <p:nvPicPr>
          <p:cNvPr id="19460" name="Picture 4" descr="http://www.oko-planet.su/uploads/posts/2009-01/1231684613_picture.jpg"/>
          <p:cNvPicPr>
            <a:picLocks noChangeAspect="1" noChangeArrowheads="1"/>
          </p:cNvPicPr>
          <p:nvPr/>
        </p:nvPicPr>
        <p:blipFill>
          <a:blip r:embed="rId4" cstate="print"/>
          <a:srcRect/>
          <a:stretch>
            <a:fillRect/>
          </a:stretch>
        </p:blipFill>
        <p:spPr bwMode="auto">
          <a:xfrm>
            <a:off x="3976674" y="1785926"/>
            <a:ext cx="5167326" cy="3875495"/>
          </a:xfrm>
          <a:prstGeom prst="rect">
            <a:avLst/>
          </a:prstGeom>
          <a:noFill/>
        </p:spPr>
      </p:pic>
      <p:pic>
        <p:nvPicPr>
          <p:cNvPr id="19462" name="Picture 6" descr="http://loveopium.ru/content/2012/09/ng/20.jpg"/>
          <p:cNvPicPr>
            <a:picLocks noChangeAspect="1" noChangeArrowheads="1"/>
          </p:cNvPicPr>
          <p:nvPr/>
        </p:nvPicPr>
        <p:blipFill>
          <a:blip r:embed="rId5" cstate="print"/>
          <a:srcRect/>
          <a:stretch>
            <a:fillRect/>
          </a:stretch>
        </p:blipFill>
        <p:spPr bwMode="auto">
          <a:xfrm>
            <a:off x="285720" y="3362326"/>
            <a:ext cx="4664039" cy="34956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19458"/>
                                        </p:tgtEl>
                                        <p:attrNameLst>
                                          <p:attrName>style.visibility</p:attrName>
                                        </p:attrNameLst>
                                      </p:cBhvr>
                                      <p:to>
                                        <p:strVal val="visible"/>
                                      </p:to>
                                    </p:set>
                                    <p:anim to="" calcmode="lin" valueType="num">
                                      <p:cBhvr>
                                        <p:cTn id="13" dur="1" fill="hold"/>
                                        <p:tgtEl>
                                          <p:spTgt spid="1945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9460"/>
                                        </p:tgtEl>
                                        <p:attrNameLst>
                                          <p:attrName>style.visibility</p:attrName>
                                        </p:attrNameLst>
                                      </p:cBhvr>
                                      <p:to>
                                        <p:strVal val="visible"/>
                                      </p:to>
                                    </p:set>
                                    <p:anim to="" calcmode="lin" valueType="num">
                                      <p:cBhvr>
                                        <p:cTn id="18" dur="1" fill="hold"/>
                                        <p:tgtEl>
                                          <p:spTgt spid="19460"/>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9462"/>
                                        </p:tgtEl>
                                        <p:attrNameLst>
                                          <p:attrName>style.visibility</p:attrName>
                                        </p:attrNameLst>
                                      </p:cBhvr>
                                      <p:to>
                                        <p:strVal val="visible"/>
                                      </p:to>
                                    </p:set>
                                    <p:anim to="" calcmode="lin" valueType="num">
                                      <p:cBhvr>
                                        <p:cTn id="23" dur="1" fill="hold"/>
                                        <p:tgtEl>
                                          <p:spTgt spid="194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p:txBody>
          <a:bodyPr>
            <a:normAutofit/>
          </a:bodyPr>
          <a:lstStyle/>
          <a:p>
            <a:r>
              <a:rPr lang="ru-RU" sz="4800" b="1" dirty="0" smtClean="0">
                <a:solidFill>
                  <a:srgbClr val="C00000"/>
                </a:solidFill>
                <a:latin typeface="Bookman Old Style" pitchFamily="18" charset="0"/>
              </a:rPr>
              <a:t>Ураган - </a:t>
            </a:r>
            <a:endParaRPr lang="ru-RU" sz="4800" b="1" dirty="0">
              <a:solidFill>
                <a:srgbClr val="C00000"/>
              </a:solidFill>
              <a:latin typeface="Bookman Old Style" pitchFamily="18" charset="0"/>
            </a:endParaRPr>
          </a:p>
        </p:txBody>
      </p:sp>
      <p:sp>
        <p:nvSpPr>
          <p:cNvPr id="3" name="Содержимое 2"/>
          <p:cNvSpPr>
            <a:spLocks noGrp="1"/>
          </p:cNvSpPr>
          <p:nvPr>
            <p:ph idx="1"/>
          </p:nvPr>
        </p:nvSpPr>
        <p:spPr/>
        <p:txBody>
          <a:bodyPr>
            <a:normAutofit/>
          </a:bodyPr>
          <a:lstStyle/>
          <a:p>
            <a:pPr algn="ctr">
              <a:buNone/>
            </a:pPr>
            <a:endParaRPr lang="ru-RU" dirty="0" smtClean="0"/>
          </a:p>
          <a:p>
            <a:pPr algn="ctr">
              <a:buNone/>
            </a:pPr>
            <a:r>
              <a:rPr lang="ru-RU" sz="4000" dirty="0" smtClean="0">
                <a:solidFill>
                  <a:srgbClr val="7030A0"/>
                </a:solidFill>
                <a:latin typeface="Bookman Old Style" pitchFamily="18" charset="0"/>
              </a:rPr>
              <a:t>это чрезвычайно быстрое и сильное, нередко большой разрушительной силы и значительной продолжительности движение воздуха</a:t>
            </a:r>
            <a:endParaRPr lang="ru-RU" sz="4000" dirty="0">
              <a:solidFill>
                <a:srgbClr val="7030A0"/>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to="" calcmode="lin" valueType="num">
                                      <p:cBhvr>
                                        <p:cTn id="16"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6/52319042.jpg"/>
          <p:cNvPicPr>
            <a:picLocks noChangeAspect="1" noChangeArrowheads="1"/>
          </p:cNvPicPr>
          <p:nvPr/>
        </p:nvPicPr>
        <p:blipFill>
          <a:blip r:embed="rId2" cstate="print"/>
          <a:srcRect/>
          <a:stretch>
            <a:fillRect/>
          </a:stretch>
        </p:blipFill>
        <p:spPr bwMode="auto">
          <a:xfrm>
            <a:off x="0" y="0"/>
            <a:ext cx="9144000" cy="6858025"/>
          </a:xfrm>
          <a:prstGeom prst="rect">
            <a:avLst/>
          </a:prstGeom>
          <a:noFill/>
        </p:spPr>
      </p:pic>
      <p:sp>
        <p:nvSpPr>
          <p:cNvPr id="2" name="Заголовок 1"/>
          <p:cNvSpPr>
            <a:spLocks noGrp="1"/>
          </p:cNvSpPr>
          <p:nvPr>
            <p:ph type="title"/>
          </p:nvPr>
        </p:nvSpPr>
        <p:spPr>
          <a:xfrm>
            <a:off x="1071538" y="357166"/>
            <a:ext cx="7329510" cy="725470"/>
          </a:xfrm>
        </p:spPr>
        <p:txBody>
          <a:bodyPr>
            <a:noAutofit/>
          </a:bodyPr>
          <a:lstStyle/>
          <a:p>
            <a:r>
              <a:rPr lang="ru-RU" sz="4800" dirty="0" smtClean="0">
                <a:solidFill>
                  <a:srgbClr val="C00000"/>
                </a:solidFill>
                <a:latin typeface="Bookman Old Style" pitchFamily="18" charset="0"/>
              </a:rPr>
              <a:t>Тропический циклон (тайфун)</a:t>
            </a:r>
            <a:endParaRPr lang="ru-RU" sz="4800" dirty="0">
              <a:solidFill>
                <a:srgbClr val="C00000"/>
              </a:solidFill>
              <a:latin typeface="Bookman Old Style" pitchFamily="18" charset="0"/>
            </a:endParaRPr>
          </a:p>
        </p:txBody>
      </p:sp>
      <p:sp>
        <p:nvSpPr>
          <p:cNvPr id="3" name="Прямоугольник 2"/>
          <p:cNvSpPr/>
          <p:nvPr/>
        </p:nvSpPr>
        <p:spPr>
          <a:xfrm>
            <a:off x="642910" y="2000240"/>
            <a:ext cx="7858180" cy="3970318"/>
          </a:xfrm>
          <a:prstGeom prst="rect">
            <a:avLst/>
          </a:prstGeom>
        </p:spPr>
        <p:txBody>
          <a:bodyPr wrap="square">
            <a:spAutoFit/>
          </a:bodyPr>
          <a:lstStyle/>
          <a:p>
            <a:pPr algn="ctr"/>
            <a:r>
              <a:rPr lang="ru-RU" sz="3600" dirty="0">
                <a:solidFill>
                  <a:srgbClr val="7030A0"/>
                </a:solidFill>
                <a:latin typeface="Bookman Old Style" pitchFamily="18" charset="0"/>
              </a:rPr>
              <a:t>тип циклона, или погодной системы низкого давления, что возникает над теплой морской поверхностью и сопровождается мощными грозами, выпадением ливневых осадков и ветрами штормовой силы.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8AEA79EB98C0E246AC9D62295B8DC0C5" ma:contentTypeVersion="0" ma:contentTypeDescription="Создание документа." ma:contentTypeScope="" ma:versionID="8254900dee835b32cc12d7c76e289ea6">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41CDA7-FCBB-48B6-8759-2475F3B3C464}"/>
</file>

<file path=customXml/itemProps2.xml><?xml version="1.0" encoding="utf-8"?>
<ds:datastoreItem xmlns:ds="http://schemas.openxmlformats.org/officeDocument/2006/customXml" ds:itemID="{5B9F111A-1EC5-418C-BCA1-EB4C31E11F60}"/>
</file>

<file path=customXml/itemProps3.xml><?xml version="1.0" encoding="utf-8"?>
<ds:datastoreItem xmlns:ds="http://schemas.openxmlformats.org/officeDocument/2006/customXml" ds:itemID="{A89DFB32-CD06-454E-921A-E1057A9ACA98}"/>
</file>

<file path=docProps/app.xml><?xml version="1.0" encoding="utf-8"?>
<Properties xmlns="http://schemas.openxmlformats.org/officeDocument/2006/extended-properties" xmlns:vt="http://schemas.openxmlformats.org/officeDocument/2006/docPropsVTypes">
  <TotalTime>79</TotalTime>
  <Words>536</Words>
  <Application>Microsoft Office PowerPoint</Application>
  <PresentationFormat>Экран (4:3)</PresentationFormat>
  <Paragraphs>79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Разрушительная сила ветра</vt:lpstr>
      <vt:lpstr>Ветер - </vt:lpstr>
      <vt:lpstr>Слайд 3</vt:lpstr>
      <vt:lpstr>Слайд 4</vt:lpstr>
      <vt:lpstr>Разрушительная сила ветра обусловлена его скоростью. Для оценки  силы ветра применяют шкалу Бофорта:</vt:lpstr>
      <vt:lpstr>Буря (шторм) - очень сильный ветер, а также большое волнение на море  </vt:lpstr>
      <vt:lpstr>Виды бурь:</vt:lpstr>
      <vt:lpstr>Ураган - </vt:lpstr>
      <vt:lpstr>Тропический циклон (тайфун)</vt:lpstr>
      <vt:lpstr>Слайд 10</vt:lpstr>
      <vt:lpstr>Структура тропического циклона</vt:lpstr>
      <vt:lpstr>Слайд 12</vt:lpstr>
      <vt:lpstr>Карта пути всех тропических циклонов за период 1985—2005 годов</vt:lpstr>
      <vt:lpstr>Слайд 14</vt:lpstr>
      <vt:lpstr>Тайфун Одесса</vt:lpstr>
      <vt:lpstr>Ураган Иван</vt:lpstr>
      <vt:lpstr>Смерч - </vt:lpstr>
      <vt:lpstr>Классификация смерчей </vt:lpstr>
      <vt:lpstr>Слайд 19</vt:lpstr>
      <vt:lpstr>Слайд 20</vt:lpstr>
      <vt:lpstr>Огненные</vt:lpstr>
      <vt:lpstr>Водные</vt:lpstr>
      <vt:lpstr>Среднее распространение торнадо в США за год</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Разрушительная сила ветра</dc:title>
  <dc:creator>seven</dc:creator>
  <cp:lastModifiedBy>seven</cp:lastModifiedBy>
  <cp:revision>12</cp:revision>
  <dcterms:created xsi:type="dcterms:W3CDTF">2013-12-17T14:25:46Z</dcterms:created>
  <dcterms:modified xsi:type="dcterms:W3CDTF">2013-12-17T15:44:54Z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0x0101008AEA79EB98C0E246AC9D62295B8DC0C5</vt:lpwstr>
  </property>
</Properties>
</file>